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451A-1D15-4CEB-9AA2-CD064FCC87FB}" type="datetimeFigureOut">
              <a:rPr lang="th-TH" smtClean="0"/>
              <a:t>16/03/59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D48D-9437-4F03-88E7-15E2EE8EE9F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451A-1D15-4CEB-9AA2-CD064FCC87FB}" type="datetimeFigureOut">
              <a:rPr lang="th-TH" smtClean="0"/>
              <a:t>16/03/59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D48D-9437-4F03-88E7-15E2EE8EE9F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451A-1D15-4CEB-9AA2-CD064FCC87FB}" type="datetimeFigureOut">
              <a:rPr lang="th-TH" smtClean="0"/>
              <a:t>16/03/59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D48D-9437-4F03-88E7-15E2EE8EE9F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451A-1D15-4CEB-9AA2-CD064FCC87FB}" type="datetimeFigureOut">
              <a:rPr lang="th-TH" smtClean="0"/>
              <a:t>16/03/59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D48D-9437-4F03-88E7-15E2EE8EE9F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451A-1D15-4CEB-9AA2-CD064FCC87FB}" type="datetimeFigureOut">
              <a:rPr lang="th-TH" smtClean="0"/>
              <a:t>16/03/59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D48D-9437-4F03-88E7-15E2EE8EE9F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451A-1D15-4CEB-9AA2-CD064FCC87FB}" type="datetimeFigureOut">
              <a:rPr lang="th-TH" smtClean="0"/>
              <a:t>16/03/59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D48D-9437-4F03-88E7-15E2EE8EE9F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451A-1D15-4CEB-9AA2-CD064FCC87FB}" type="datetimeFigureOut">
              <a:rPr lang="th-TH" smtClean="0"/>
              <a:t>16/03/59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D48D-9437-4F03-88E7-15E2EE8EE9F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451A-1D15-4CEB-9AA2-CD064FCC87FB}" type="datetimeFigureOut">
              <a:rPr lang="th-TH" smtClean="0"/>
              <a:t>16/03/59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D48D-9437-4F03-88E7-15E2EE8EE9F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451A-1D15-4CEB-9AA2-CD064FCC87FB}" type="datetimeFigureOut">
              <a:rPr lang="th-TH" smtClean="0"/>
              <a:t>16/03/59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D48D-9437-4F03-88E7-15E2EE8EE9F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451A-1D15-4CEB-9AA2-CD064FCC87FB}" type="datetimeFigureOut">
              <a:rPr lang="th-TH" smtClean="0"/>
              <a:t>16/03/59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D48D-9437-4F03-88E7-15E2EE8EE9F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451A-1D15-4CEB-9AA2-CD064FCC87FB}" type="datetimeFigureOut">
              <a:rPr lang="th-TH" smtClean="0"/>
              <a:t>16/03/59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D48D-9437-4F03-88E7-15E2EE8EE9FA}" type="slidenum">
              <a:rPr lang="th-TH" smtClean="0"/>
              <a:t>‹#›</a:t>
            </a:fld>
            <a:endParaRPr lang="th-TH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5FA451A-1D15-4CEB-9AA2-CD064FCC87FB}" type="datetimeFigureOut">
              <a:rPr lang="th-TH" smtClean="0"/>
              <a:t>16/03/59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5DD9D48D-9437-4F03-88E7-15E2EE8EE9FA}" type="slidenum">
              <a:rPr lang="th-TH" smtClean="0"/>
              <a:t>‹#›</a:t>
            </a:fld>
            <a:endParaRPr lang="th-TH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-171400"/>
            <a:ext cx="7117180" cy="2766169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th-TH" sz="115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</a:t>
            </a:r>
            <a:r>
              <a:rPr lang="th-TH" sz="115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กล้วยไม้</a:t>
            </a:r>
            <a:endParaRPr lang="th-TH" sz="115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789040"/>
            <a:ext cx="7656127" cy="3240360"/>
          </a:xfrm>
        </p:spPr>
        <p:txBody>
          <a:bodyPr>
            <a:normAutofit/>
          </a:bodyPr>
          <a:lstStyle/>
          <a:p>
            <a:r>
              <a:rPr lang="th-TH" sz="3600" dirty="0" smtClean="0"/>
              <a:t>                              </a:t>
            </a:r>
          </a:p>
          <a:p>
            <a:r>
              <a:rPr lang="th-TH" sz="3600" dirty="0" smtClean="0"/>
              <a:t>ผู้จัดทำ    1. ด.ญ </a:t>
            </a:r>
            <a:r>
              <a:rPr lang="th-TH" sz="3600" dirty="0" smtClean="0"/>
              <a:t>ศตพร</a:t>
            </a:r>
            <a:r>
              <a:rPr lang="th-TH" sz="3600" dirty="0" smtClean="0"/>
              <a:t>     ชัยเม็ง  </a:t>
            </a:r>
            <a:r>
              <a:rPr lang="th-TH" sz="3600" dirty="0" smtClean="0"/>
              <a:t>ชั้น ป.4  </a:t>
            </a:r>
            <a:r>
              <a:rPr lang="th-TH" sz="3600" dirty="0" smtClean="0"/>
              <a:t>เลขที่</a:t>
            </a:r>
            <a:r>
              <a:rPr lang="en-US" sz="3600" dirty="0"/>
              <a:t> </a:t>
            </a:r>
            <a:r>
              <a:rPr lang="en-US" sz="3600" dirty="0" smtClean="0"/>
              <a:t>11</a:t>
            </a:r>
            <a:r>
              <a:rPr lang="th-TH" sz="3600" dirty="0" smtClean="0"/>
              <a:t>        </a:t>
            </a:r>
            <a:endParaRPr lang="th-TH" sz="3600" dirty="0" smtClean="0"/>
          </a:p>
          <a:p>
            <a:r>
              <a:rPr lang="th-TH" sz="3600" dirty="0"/>
              <a:t> </a:t>
            </a:r>
            <a:r>
              <a:rPr lang="th-TH" sz="3600" dirty="0" smtClean="0"/>
              <a:t>            2. ด.ญ </a:t>
            </a:r>
            <a:r>
              <a:rPr lang="th-TH" sz="3600" dirty="0" smtClean="0"/>
              <a:t>สุพิชญา</a:t>
            </a:r>
            <a:r>
              <a:rPr lang="th-TH" sz="3600" dirty="0" smtClean="0"/>
              <a:t>   พรไธสง  ชั้น </a:t>
            </a:r>
            <a:r>
              <a:rPr lang="th-TH" sz="3600" dirty="0" smtClean="0"/>
              <a:t>ป.4  </a:t>
            </a:r>
            <a:r>
              <a:rPr lang="th-TH" sz="3600" dirty="0" smtClean="0"/>
              <a:t>เลขที่</a:t>
            </a:r>
            <a:r>
              <a:rPr lang="en-US" sz="3600" smtClean="0"/>
              <a:t>12</a:t>
            </a:r>
            <a:r>
              <a:rPr lang="th-TH" sz="3600" smtClean="0"/>
              <a:t>    </a:t>
            </a:r>
            <a:r>
              <a:rPr lang="th-TH" sz="3600" dirty="0" smtClean="0"/>
              <a:t>ครูผู้สอน  นางสาวพนิดา   กำลา   </a:t>
            </a:r>
            <a:endParaRPr lang="th-TH" sz="3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69" y="2780928"/>
            <a:ext cx="2160240" cy="16179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94747"/>
            <a:ext cx="2121024" cy="16179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94747"/>
            <a:ext cx="2016224" cy="16179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5178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h-TH" sz="2800" b="1" dirty="0" smtClean="0">
                <a:ln/>
                <a:solidFill>
                  <a:schemeClr val="accent3"/>
                </a:solidFill>
              </a:rPr>
              <a:t>              </a:t>
            </a:r>
            <a:r>
              <a:rPr lang="th-TH" sz="7200" b="1" dirty="0" smtClean="0">
                <a:ln/>
                <a:solidFill>
                  <a:schemeClr val="accent3"/>
                </a:solidFill>
                <a:cs typeface="LilyUPC" pitchFamily="34" charset="-34"/>
              </a:rPr>
              <a:t>ประวัติกล้วยไม้</a:t>
            </a:r>
            <a:endParaRPr lang="th-TH" sz="8800" b="1" dirty="0">
              <a:ln/>
              <a:solidFill>
                <a:schemeClr val="accent3"/>
              </a:solidFill>
              <a:cs typeface="LilyUPC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640959" cy="4051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 smtClean="0"/>
              <a:t>           กล้วยไม้</a:t>
            </a:r>
            <a:r>
              <a:rPr lang="th-TH" sz="2800" dirty="0"/>
              <a:t>เป็นพืชใบเลี้ยงเดี่ยว ในวงศ์ </a:t>
            </a:r>
            <a:r>
              <a:rPr lang="en-US" sz="2800" dirty="0" err="1"/>
              <a:t>Orchidaceae</a:t>
            </a:r>
            <a:r>
              <a:rPr lang="en-US" sz="2800" dirty="0"/>
              <a:t> </a:t>
            </a:r>
            <a:r>
              <a:rPr lang="th-TH" sz="2800" dirty="0"/>
              <a:t>เป็นไม้ตัดดอกยอดนิยม เนื่องจากมีลักษณะดอกและสีสันลวดลายสวยงาม เป็นไม้ตัดดอกที่มีอายุการใช้งานได้นาน กล้วยไม้เป็นพืชเศรษฐกิจที่มีความสำคัญของไทย เพราะเป็นไม้ส่งออกขายต่างประเทศทำรายได้เข้าประเทศปีละหลายร้อยล้านบาท มีการปลูกเลี้ยงอย่างครบวงจร ตั้งแต่การผสมเกสร เพาะเลี้ยงเนื้อเยื่อ เลี้ยงลูกกล้วยไม้ เลี้ยงต้นกล้วยไม้จนกระทั่งให้ดอก ตัดดอกบรรจุหีบห่อและส่งออกเองอกเอง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936295"/>
            <a:ext cx="2857981" cy="16298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941168"/>
            <a:ext cx="2859293" cy="16249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5523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878" y="260648"/>
            <a:ext cx="7125113" cy="924475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h-TH" sz="7200" b="1" dirty="0" smtClean="0">
                <a:ln/>
                <a:solidFill>
                  <a:srgbClr val="FFFF00"/>
                </a:solidFill>
                <a:latin typeface="LilyUPC" pitchFamily="34" charset="-34"/>
                <a:cs typeface="LilyUPC" pitchFamily="34" charset="-34"/>
              </a:rPr>
              <a:t>          ลักษณะทั่วไป                  </a:t>
            </a:r>
            <a:r>
              <a:rPr lang="th-TH" sz="8000" b="1" dirty="0" smtClean="0">
                <a:ln/>
                <a:solidFill>
                  <a:srgbClr val="FFFF00"/>
                </a:solidFill>
                <a:latin typeface="LilyUPC" pitchFamily="34" charset="-34"/>
                <a:cs typeface="LilyUPC" pitchFamily="34" charset="-34"/>
              </a:rPr>
              <a:t> </a:t>
            </a:r>
            <a:endParaRPr lang="th-TH" sz="6000" b="1" dirty="0">
              <a:ln/>
              <a:solidFill>
                <a:srgbClr val="FFFF00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1" y="1295202"/>
            <a:ext cx="8712969" cy="4051437"/>
          </a:xfrm>
        </p:spPr>
        <p:txBody>
          <a:bodyPr>
            <a:noAutofit/>
          </a:bodyPr>
          <a:lstStyle/>
          <a:p>
            <a:pPr marL="3657600" lvl="8" indent="0">
              <a:buNone/>
            </a:pPr>
            <a:r>
              <a:rPr lang="th-TH" sz="2800" dirty="0"/>
              <a:t>กล้วยไม้เป็นพืชที่มีส่วนต่างๆ สมบูรณ์ คือ มีราก ต้น ใบ ดอก และผล รากของกล้วยไม้ไม่มีรากแก้ว ลำต้นไม่มีแก่นไม้ ใบจัดเป็นพืชใบเลี้ยงเดี่ยวมีเส้นใบขนานกันตามความยาวของใบ ซึ่งมีรายละเอียดของส่วน</a:t>
            </a:r>
            <a:r>
              <a:rPr lang="th-TH" sz="2800" dirty="0" smtClean="0"/>
              <a:t>ต่างๆ</a:t>
            </a:r>
            <a:endParaRPr lang="th-TH" sz="2800" dirty="0"/>
          </a:p>
          <a:p>
            <a:endParaRPr lang="th-TH" sz="2800" dirty="0"/>
          </a:p>
          <a:p>
            <a:pPr marL="0" indent="0">
              <a:buNone/>
            </a:pPr>
            <a:endParaRPr lang="th-TH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33" y="1628800"/>
            <a:ext cx="2381622" cy="2361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77" y="4333122"/>
            <a:ext cx="2408596" cy="2114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33122"/>
            <a:ext cx="2592288" cy="21145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333121"/>
            <a:ext cx="1937370" cy="21145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7260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h-TH" sz="7200" b="1" dirty="0">
                <a:ln/>
                <a:solidFill>
                  <a:schemeClr val="accent3"/>
                </a:solidFill>
                <a:latin typeface="LilyUPC" pitchFamily="34" charset="-34"/>
                <a:cs typeface="LilyUPC" pitchFamily="34" charset="-34"/>
              </a:rPr>
              <a:t>การจำแนกกล้วยไม้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22" y="1124744"/>
            <a:ext cx="7125112" cy="4176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dirty="0" smtClean="0"/>
              <a:t>          กล้วยไม้</a:t>
            </a:r>
            <a:r>
              <a:rPr lang="th-TH" sz="2800" dirty="0"/>
              <a:t>ที่มีระบบรากเกิดจากหัวที่อวบน้ำอยู่ใต้ดิน ตัวรากจะมีน้ำมาก เช่นกล้วยไม้สกุลนางอั้ว กล้วยไม้ประเภทนี้พบมากบริเวณพื้นที่ที่มีสภาพอากาศในฤดูกาลที่ชัดเจน เช่น ฤดูฝนมีฝนตกชุก และมีฤดูแล้ง เมื่อถึงฤดูฝนหัวจะแตกหน่อใบอ่อนจะชูพ้นขึ้นมาบนผิวดิน และออกดอกในตอนปลายฤดูฝน เมื่อพ้นฤดูฝนไปแล้วใบก็จะทรุดโทรมและแห้งไป คงเหลือแต่หัวที่อวบน้ำและมีอาหารสะสมฝังอยู่ใต้ดินสามารถทนความแห้งแล้งได้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1" y="4924335"/>
            <a:ext cx="2000250" cy="17347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892724"/>
            <a:ext cx="2000250" cy="1766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92723"/>
            <a:ext cx="2000250" cy="17663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751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400" dirty="0">
                <a:solidFill>
                  <a:srgbClr val="FFFF00"/>
                </a:solidFill>
              </a:rPr>
              <a:t>กล้วยไม้สกุลต่างๆ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028" y="1153886"/>
            <a:ext cx="7125112" cy="3869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th-TH" sz="3400" b="1" dirty="0"/>
          </a:p>
          <a:p>
            <a:pPr marL="0" indent="0">
              <a:buNone/>
            </a:pPr>
            <a:r>
              <a:rPr lang="th-TH" sz="7600" b="1" dirty="0"/>
              <a:t>เข็ม</a:t>
            </a:r>
            <a:r>
              <a:rPr lang="th-TH" sz="7600" b="1" dirty="0" smtClean="0"/>
              <a:t>แดง</a:t>
            </a:r>
            <a:r>
              <a:rPr lang="en-US" sz="4500" dirty="0" err="1" smtClean="0"/>
              <a:t>Ascocentrum</a:t>
            </a:r>
            <a:r>
              <a:rPr lang="en-US" sz="4500" dirty="0" smtClean="0"/>
              <a:t> </a:t>
            </a:r>
            <a:r>
              <a:rPr lang="en-US" sz="4500" dirty="0" err="1"/>
              <a:t>curvifolium</a:t>
            </a:r>
            <a:endParaRPr lang="en-US" sz="4500" dirty="0"/>
          </a:p>
          <a:p>
            <a:pPr marL="0" indent="0">
              <a:buNone/>
            </a:pPr>
            <a:r>
              <a:rPr lang="th-TH" sz="4500" dirty="0"/>
              <a:t>พบกระจายพันธุ์ในแคว้นอัสสัม ประเทศอินเดีย มาทางประเทศพม่า จนถึงประเทศไทย แถบจังหวัดแม่ฮ่องสอน เชียงใหม่ ตาก และ กาญจนบุรี ที่ระดับความสูง 100-300 เมตรจากระดับน้ำทะเล ใบมีสีเขียวอ่อน ค่อนข้างอวบน้ำ ใบแคบ โค้ง เรียว ยาวประมาณ 20 เซนติเมตร กว้างประมาณ 1 เซนติเมตร ในฤดูแล้งขอบใบจะปรากฏจุดสีม่วงประปรายและจะหนาแน่ขึ้นเมื่อแล้งเพิ่มมากขึ้น ดอกสีแดงอมส้ม ดอกโตประมาณ 1.5 เซนติเมตร ช่อดอกรูปทรงกระบอก ตั้งตรง แข็ง ยาวประมาณ 20 เซนติเมตร ดอกแน่นช่อ บานทนนับเป็นสัปดาห์ ออกดอกในช่วงเดือนเมษายนถึงพฤษภาคม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13176"/>
            <a:ext cx="1584176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056719"/>
            <a:ext cx="1656183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56719"/>
            <a:ext cx="1728193" cy="16274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244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125113" cy="924475"/>
          </a:xfrm>
        </p:spPr>
        <p:txBody>
          <a:bodyPr/>
          <a:lstStyle/>
          <a:p>
            <a:r>
              <a:rPr lang="th-TH" dirty="0" smtClean="0"/>
              <a:t>                     </a:t>
            </a:r>
            <a:r>
              <a:rPr lang="th-TH" sz="7200" dirty="0" smtClean="0">
                <a:solidFill>
                  <a:srgbClr val="FFFF00"/>
                </a:solidFill>
                <a:latin typeface="LilyUPC" pitchFamily="34" charset="-34"/>
                <a:cs typeface="LilyUPC" pitchFamily="34" charset="-34"/>
              </a:rPr>
              <a:t>วิธีการ</a:t>
            </a:r>
            <a:r>
              <a:rPr lang="th-TH" sz="7200" dirty="0">
                <a:solidFill>
                  <a:srgbClr val="FFFF00"/>
                </a:solidFill>
                <a:latin typeface="LilyUPC" pitchFamily="34" charset="-34"/>
                <a:cs typeface="LilyUPC" pitchFamily="34" charset="-34"/>
              </a:rPr>
              <a:t>ปลูก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3"/>
            <a:ext cx="1728192" cy="23505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566057"/>
            <a:ext cx="7125112" cy="4284628"/>
          </a:xfrm>
        </p:spPr>
        <p:txBody>
          <a:bodyPr/>
          <a:lstStyle/>
          <a:p>
            <a:pPr marL="0" indent="0">
              <a:buNone/>
            </a:pPr>
            <a:r>
              <a:rPr lang="th-TH" sz="2800" dirty="0" smtClean="0"/>
              <a:t>             วิธีการ</a:t>
            </a:r>
            <a:r>
              <a:rPr lang="th-TH" sz="2800" dirty="0"/>
              <a:t>ปลูกเป็นปัจจัยสำคัญที่ช่วยบังคับการเจริญเติบโตของกล้วยไม้ ถ้าใช้วิธีการปลูกที่ไม่เหมาะสม กล้วยไม้ก็ไม่เจริญงอกงามเท่าที่ควร ดังนั้นผู้ปลูกเลี้ยงกล้วยไม้จึงจำเป็นต้องศึกษาความต้องการของกล้วยไม้แต่ละชนิด เลือกภาชนะปลูกและเครื่องปลูก รวมทั้งวิธีการปลูกให้เหมาะสมกับกล้วยไม้ชนิดนั้นๆ</a:t>
            </a:r>
          </a:p>
          <a:p>
            <a:endParaRPr lang="th-TH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18252"/>
            <a:ext cx="1728192" cy="23505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745" y="3796483"/>
            <a:ext cx="1706750" cy="2350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34" y="3818252"/>
            <a:ext cx="1872208" cy="23212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6141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0"/>
            <a:ext cx="7125113" cy="1022581"/>
          </a:xfrm>
        </p:spPr>
        <p:txBody>
          <a:bodyPr/>
          <a:lstStyle/>
          <a:p>
            <a:pPr algn="ctr"/>
            <a:r>
              <a:rPr lang="th-TH" sz="7200" dirty="0">
                <a:solidFill>
                  <a:srgbClr val="FFFF00"/>
                </a:solidFill>
                <a:latin typeface="LilyUPC" pitchFamily="34" charset="-34"/>
                <a:cs typeface="LilyUPC" pitchFamily="34" charset="-34"/>
              </a:rPr>
              <a:t>การให้น้ำและปุ๋ย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3195" y="980728"/>
            <a:ext cx="7125112" cy="43020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2400" dirty="0" smtClean="0"/>
              <a:t>                </a:t>
            </a:r>
            <a:r>
              <a:rPr lang="th-TH" sz="2600" dirty="0" smtClean="0"/>
              <a:t>มี</a:t>
            </a:r>
            <a:r>
              <a:rPr lang="th-TH" sz="2600" dirty="0"/>
              <a:t>ความสำคัญต่อการเจริญเติบโตของกล้วยไม้ เนื่องจากน้ำเป็นตัวทำละลายสารอาหารต่างๆ เพื่อให้รากของกล้วยไม้สามารถดูดอาหารไปเลี้ยงส่วนต่างๆ ได้ กล้วยไม้ต้องการน้ำที่สะอาดปราศจากเกลือแร่ที่เป็นพิษ มีความเป็นกรดเป็นด่างหรือค่า </a:t>
            </a:r>
            <a:r>
              <a:rPr lang="en-US" sz="2600" dirty="0"/>
              <a:t>pH </a:t>
            </a:r>
            <a:r>
              <a:rPr lang="th-TH" sz="2600" dirty="0"/>
              <a:t>อยู่ระหว่าง 6–7 แต่น้ำที่มีคุณสมบัติเหมาะสมที่สุดต่อความต้องการของกล้วยไม้ คือ น้ำสะอาดบริสุทธิ์ที่มีฤทธิ์เป็นกรดอ่อนๆ มีค่า </a:t>
            </a:r>
            <a:r>
              <a:rPr lang="en-US" sz="2600" dirty="0"/>
              <a:t>pH </a:t>
            </a:r>
            <a:r>
              <a:rPr lang="th-TH" sz="2600" dirty="0"/>
              <a:t>ประมาณ 6.5 น้ำที่มี </a:t>
            </a:r>
            <a:r>
              <a:rPr lang="en-US" sz="2600" dirty="0"/>
              <a:t>pH </a:t>
            </a:r>
            <a:r>
              <a:rPr lang="th-TH" sz="2600" dirty="0"/>
              <a:t>ต่ำกว่า 5.5 หรือสูงกว่า 7 จึงไม่ควรนำมาใช้รดกล้วยไม้ การทดสอบคุณสมบัติความเป็นกรดเป็นด่างของน้ำแบบง่ายๆ คือ ทดสอบด้วยกระดาษลิสมัส ในการเลี้ยงกล้วยไม้ถ้าน้ำมี </a:t>
            </a:r>
            <a:r>
              <a:rPr lang="en-US" sz="2600" dirty="0"/>
              <a:t>pH </a:t>
            </a:r>
            <a:r>
              <a:rPr lang="th-TH" sz="2600" dirty="0"/>
              <a:t>ต่ำกว่า 5.5 หรือสูงกว่า 7 หากมีความจำเป็นต้องใช้น้ำนี้รดกล้วยไม้ เนื่องจากไม่สามารถหาน้ำที่มีคุณสมบัติดีกว่า ควรทำให้น้ำมี </a:t>
            </a:r>
            <a:r>
              <a:rPr lang="en-US" sz="2800" dirty="0"/>
              <a:t>pH </a:t>
            </a:r>
            <a:r>
              <a:rPr lang="th-TH" sz="2800" dirty="0"/>
              <a:t>อยู่ระหว่าง 6-7 </a:t>
            </a:r>
          </a:p>
          <a:p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13176"/>
            <a:ext cx="2952328" cy="1565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816" y="5013175"/>
            <a:ext cx="3095600" cy="1565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0478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5113" cy="924475"/>
          </a:xfrm>
        </p:spPr>
        <p:txBody>
          <a:bodyPr/>
          <a:lstStyle/>
          <a:p>
            <a:r>
              <a:rPr lang="th-TH" dirty="0" smtClean="0">
                <a:solidFill>
                  <a:srgbClr val="FFFF00"/>
                </a:solidFill>
              </a:rPr>
              <a:t>                 </a:t>
            </a:r>
            <a:r>
              <a:rPr lang="th-TH" sz="7200" dirty="0" smtClean="0">
                <a:solidFill>
                  <a:srgbClr val="FFFF00"/>
                </a:solidFill>
                <a:latin typeface="LilyUPC" pitchFamily="34" charset="-34"/>
                <a:cs typeface="LilyUPC" pitchFamily="34" charset="-34"/>
              </a:rPr>
              <a:t>การ</a:t>
            </a:r>
            <a:r>
              <a:rPr lang="th-TH" sz="7200" dirty="0">
                <a:solidFill>
                  <a:srgbClr val="FFFF00"/>
                </a:solidFill>
                <a:latin typeface="LilyUPC" pitchFamily="34" charset="-34"/>
                <a:cs typeface="LilyUPC" pitchFamily="34" charset="-34"/>
              </a:rPr>
              <a:t>ขยายพันธุ์</a:t>
            </a:r>
            <a:endParaRPr lang="th-TH" dirty="0">
              <a:solidFill>
                <a:srgbClr val="FFFF00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757" y="751447"/>
            <a:ext cx="7125112" cy="4051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2400" dirty="0" smtClean="0"/>
              <a:t>          </a:t>
            </a:r>
            <a:r>
              <a:rPr lang="th-TH" sz="2800" dirty="0" smtClean="0"/>
              <a:t>การ</a:t>
            </a:r>
            <a:r>
              <a:rPr lang="th-TH" sz="2800" dirty="0"/>
              <a:t>ขยายพันธุ์กล้วยไม้เพื่อประโยชน์หลายประการคือ เพื่อเพิ่มปริมาณกล้วยไม้ให้มากขึ้น เพื่อให้กล้วยไม้ที่ปลูกเลี้ยงไว้นานจนเป็นกอใหญ่และมีสภาพทรุดโทรมให้กลับมีการเจริญเติบโตดีขึ้น และเพื่อเป็นการปรับปรุงพันธุ์กล้วยไม้ให้ได้กล้วยไม้พันธุ์ใหม่ที่ดีขึ้น การ</a:t>
            </a:r>
            <a:r>
              <a:rPr lang="th-TH" sz="2800" dirty="0" smtClean="0"/>
              <a:t>ขยายพันธุ์กล้วยไม้</a:t>
            </a:r>
            <a:r>
              <a:rPr lang="th-TH" sz="2800" dirty="0"/>
              <a:t>สามารถทำได้หลายวิธี แต่สามารถแบ่งออกได้เป็น 2 แบบใหญ่ๆ ซึ่งในแต่ละแบบแต่ละวิธีมีจุดมุ่งหมายและผลที่ได้แตกต่างกัน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72947"/>
            <a:ext cx="3528392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33259"/>
            <a:ext cx="3456384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0772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451" y="332656"/>
            <a:ext cx="7125113" cy="924475"/>
          </a:xfrm>
        </p:spPr>
        <p:txBody>
          <a:bodyPr/>
          <a:lstStyle/>
          <a:p>
            <a:r>
              <a:rPr lang="th-TH" sz="2800" dirty="0" smtClean="0"/>
              <a:t>                </a:t>
            </a:r>
            <a:r>
              <a:rPr lang="th-TH" sz="7200" dirty="0" smtClean="0">
                <a:solidFill>
                  <a:srgbClr val="FFFF00"/>
                </a:solidFill>
                <a:latin typeface="LilyUPC" pitchFamily="34" charset="-34"/>
                <a:cs typeface="LilyUPC" pitchFamily="34" charset="-34"/>
              </a:rPr>
              <a:t>โรค</a:t>
            </a:r>
            <a:r>
              <a:rPr lang="th-TH" sz="8000" dirty="0">
                <a:solidFill>
                  <a:srgbClr val="FFFF00"/>
                </a:solidFill>
                <a:latin typeface="LilyUPC" pitchFamily="34" charset="-34"/>
                <a:cs typeface="LilyUPC" pitchFamily="34" charset="-34"/>
              </a:rPr>
              <a:t>และแมลงศัตรู</a:t>
            </a:r>
            <a:r>
              <a:rPr lang="th-TH" sz="8000" dirty="0">
                <a:latin typeface="LilyUPC" pitchFamily="34" charset="-34"/>
                <a:cs typeface="LilyUPC" pitchFamily="34" charset="-34"/>
              </a:rPr>
              <a:t/>
            </a:r>
            <a:br>
              <a:rPr lang="th-TH" sz="8000" dirty="0">
                <a:latin typeface="LilyUPC" pitchFamily="34" charset="-34"/>
                <a:cs typeface="LilyUPC" pitchFamily="34" charset="-34"/>
              </a:rPr>
            </a:br>
            <a:endParaRPr lang="th-TH" dirty="0"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16632"/>
            <a:ext cx="7125112" cy="4627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dirty="0" smtClean="0"/>
              <a:t>            ปัญหา</a:t>
            </a:r>
            <a:r>
              <a:rPr lang="th-TH" sz="2800" dirty="0"/>
              <a:t>ที่สำคัญในการปลูกเลี้ยงกล้วยไม้ก็คือ โรคและแมลงรบกวน โรคของกล้วยไม้มีหลายชนิด บางชนิดทำให้กล้วยไม้ตายภายในระยะเวลาอันรวดเร็ว เชื้อโรคและแมลงศัตรูที่เข้าทำลายกล้วยไม้ส่วนใหญ่จะมีขนาดเล็กมาก มองด้วยตาเปล่าไม่เห็น และขยายพันธุ์รวดเร็ว ถ้าปล่อยทิ้งไว้จะทำให้การป้องกันกำจัดได้ยากและสิ้นเปลืองค่าใช้จ่ายสูง โรคและแมลงศัตรูของกล้วยไม้ที่พบมีดังนี้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5"/>
            <a:ext cx="2453006" cy="26338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05066"/>
            <a:ext cx="2582416" cy="26338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05065"/>
            <a:ext cx="2448272" cy="26338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0294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Autumn</Template>
  <TotalTime>187</TotalTime>
  <Words>805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Courier New</vt:lpstr>
      <vt:lpstr>FreesiaUPC</vt:lpstr>
      <vt:lpstr>LilyUPC</vt:lpstr>
      <vt:lpstr>Trebuchet MS</vt:lpstr>
      <vt:lpstr>Verdana</vt:lpstr>
      <vt:lpstr>Wingdings 2</vt:lpstr>
      <vt:lpstr>Autumn</vt:lpstr>
      <vt:lpstr>    กล้วยไม้</vt:lpstr>
      <vt:lpstr>              ประวัติกล้วยไม้</vt:lpstr>
      <vt:lpstr>          ลักษณะทั่วไป                   </vt:lpstr>
      <vt:lpstr>การจำแนกกล้วยไม้</vt:lpstr>
      <vt:lpstr>กล้วยไม้สกุลต่างๆ</vt:lpstr>
      <vt:lpstr>                     วิธีการปลูก</vt:lpstr>
      <vt:lpstr>การให้น้ำและปุ๋ย</vt:lpstr>
      <vt:lpstr>                 การขยายพันธุ์</vt:lpstr>
      <vt:lpstr>                โรคและแมลงศัตรู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korat3</dc:creator>
  <cp:lastModifiedBy>advice075</cp:lastModifiedBy>
  <cp:revision>21</cp:revision>
  <dcterms:created xsi:type="dcterms:W3CDTF">2010-01-22T12:35:08Z</dcterms:created>
  <dcterms:modified xsi:type="dcterms:W3CDTF">2016-03-16T08:49:33Z</dcterms:modified>
</cp:coreProperties>
</file>