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5" name="ชื่อเรื่องรอง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1" name="ตัวยึดวันที่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18" name="ตัวยึดท้ายกระดา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รูปภาพ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1" name="ตัวยึดข้อความ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7" name="ตัวยึดวันที่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067EB31-41A2-4789-A13C-1232A80C0CD4}" type="datetimeFigureOut">
              <a:rPr lang="th-TH" smtClean="0"/>
              <a:pPr/>
              <a:t>16/03/59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8CD1CC-B30B-40A1-8CDD-28B80F72F87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oney.sanook.com/economic/goldrat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-214338"/>
            <a:ext cx="7772400" cy="364333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th-TH" sz="166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ไม้มงคล</a:t>
            </a:r>
            <a:endParaRPr lang="th-TH" sz="16600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800898"/>
          </a:xfrm>
        </p:spPr>
        <p:txBody>
          <a:bodyPr/>
          <a:lstStyle/>
          <a:p>
            <a:r>
              <a:rPr lang="th-TH" sz="3200" b="1" dirty="0" smtClean="0"/>
              <a:t> จัดทำโดย </a:t>
            </a:r>
            <a:r>
              <a:rPr lang="en-US" sz="3200" b="1" dirty="0" smtClean="0"/>
              <a:t>: </a:t>
            </a:r>
            <a:r>
              <a:rPr lang="th-TH" sz="3200" b="1" dirty="0" smtClean="0"/>
              <a:t>ด.ญ.ปริญญากร</a:t>
            </a:r>
            <a:r>
              <a:rPr lang="th-TH" sz="3200" b="1" dirty="0" smtClean="0"/>
              <a:t>     แพงไธสง</a:t>
            </a:r>
            <a:endParaRPr lang="th-TH" sz="3200" b="1" dirty="0" smtClean="0"/>
          </a:p>
          <a:p>
            <a:r>
              <a:rPr lang="en-US" sz="3200" b="1" dirty="0" smtClean="0"/>
              <a:t> : </a:t>
            </a:r>
            <a:r>
              <a:rPr lang="th-TH" sz="3200" b="1" smtClean="0"/>
              <a:t>ด.ญ.พิมพิมล</a:t>
            </a:r>
            <a:r>
              <a:rPr lang="th-TH" sz="3200" b="1" smtClean="0"/>
              <a:t>   สิงหาหล้า  </a:t>
            </a:r>
            <a:endParaRPr lang="th-TH" sz="3200" b="1" dirty="0" smtClean="0"/>
          </a:p>
          <a:p>
            <a:r>
              <a:rPr lang="th-TH" sz="3200" b="1" dirty="0" smtClean="0"/>
              <a:t>สอนโดย </a:t>
            </a:r>
            <a:r>
              <a:rPr lang="en-US" sz="3200" b="1" dirty="0" smtClean="0"/>
              <a:t>:</a:t>
            </a:r>
            <a:r>
              <a:rPr lang="th-TH" sz="3200" b="1" dirty="0" smtClean="0"/>
              <a:t>  ครูพนิดา     กำลา</a:t>
            </a:r>
          </a:p>
        </p:txBody>
      </p:sp>
      <p:pic>
        <p:nvPicPr>
          <p:cNvPr id="4" name="รูปภาพ 3" descr="+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14612" cy="2625332"/>
          </a:xfrm>
          <a:prstGeom prst="rect">
            <a:avLst/>
          </a:prstGeom>
        </p:spPr>
      </p:pic>
      <p:pic>
        <p:nvPicPr>
          <p:cNvPr id="5" name="รูปภาพ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3182"/>
            <a:ext cx="2714612" cy="2428892"/>
          </a:xfrm>
          <a:prstGeom prst="rect">
            <a:avLst/>
          </a:prstGeom>
        </p:spPr>
      </p:pic>
      <p:pic>
        <p:nvPicPr>
          <p:cNvPr id="6" name="รูปภาพ 5" descr="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74"/>
            <a:ext cx="2714612" cy="178592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ต้นกล้วยไม้</a:t>
            </a:r>
            <a:r>
              <a:rPr lang="th-TH" sz="8000" b="0" dirty="0" smtClean="0"/>
              <a:t> 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33766"/>
          </a:xfrm>
        </p:spPr>
        <p:txBody>
          <a:bodyPr>
            <a:normAutofit fontScale="25000" lnSpcReduction="20000"/>
          </a:bodyPr>
          <a:lstStyle/>
          <a:p>
            <a:r>
              <a:rPr lang="th-TH" dirty="0" smtClean="0"/>
              <a:t>       </a:t>
            </a:r>
            <a:r>
              <a:rPr lang="th-TH" sz="12800" dirty="0" smtClean="0"/>
              <a:t>คนโบราณเชื่อว่า "</a:t>
            </a:r>
            <a:r>
              <a:rPr lang="th-TH" sz="12800" b="1" dirty="0" smtClean="0"/>
              <a:t>กล้วยไม้ จะทำให้เกิดความประทับใจแก่บุคคลทั่วไป ทำให้คนในบ้านมีจริยธรรม"</a:t>
            </a:r>
            <a:r>
              <a:rPr lang="th-TH" sz="12800" dirty="0" smtClean="0"/>
              <a:t> เหมาะกับผู้ปลูกที่มีอุปนิสัยเยือกเย็นอ่อนโยน</a:t>
            </a:r>
            <a:endParaRPr lang="th-TH" dirty="0"/>
          </a:p>
        </p:txBody>
      </p:sp>
      <p:pic>
        <p:nvPicPr>
          <p:cNvPr id="4" name="รูปภาพ 3" descr="9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857496"/>
            <a:ext cx="5786478" cy="380409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ต้นพุด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05204"/>
          </a:xfrm>
        </p:spPr>
        <p:txBody>
          <a:bodyPr>
            <a:noAutofit/>
          </a:bodyPr>
          <a:lstStyle/>
          <a:p>
            <a:r>
              <a:rPr lang="th-TH" sz="800" dirty="0" smtClean="0"/>
              <a:t>       </a:t>
            </a:r>
            <a:r>
              <a:rPr lang="th-TH" sz="3600" dirty="0" smtClean="0"/>
              <a:t>เชื่อกันว่า ไม่ว่าจะเป็นต้นพุดชนิดใดจะส่งผลให้ </a:t>
            </a:r>
            <a:r>
              <a:rPr lang="th-TH" sz="3600" b="1" dirty="0" smtClean="0"/>
              <a:t>"มีความเจริญ มั่นคง แข็งแรงสมบูรณ์ ทั้งสิ้น"</a:t>
            </a:r>
            <a:r>
              <a:rPr lang="th-TH" sz="3600" dirty="0" smtClean="0"/>
              <a:t> แต่ก็ควรให้เป็นพุดชนิดที่ดอกสีขาว</a:t>
            </a:r>
            <a:endParaRPr lang="th-TH" sz="800" dirty="0"/>
          </a:p>
        </p:txBody>
      </p:sp>
      <p:pic>
        <p:nvPicPr>
          <p:cNvPr id="5" name="รูปภาพ 4" descr="1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143248"/>
            <a:ext cx="5143536" cy="333350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900" dirty="0" smtClean="0"/>
              <a:t>ต้นพญายอ</a:t>
            </a:r>
            <a:r>
              <a:rPr lang="th-TH" b="0" dirty="0" smtClean="0"/>
              <a:t> </a:t>
            </a:r>
            <a:endParaRPr lang="th-TH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605138"/>
          </a:xfrm>
        </p:spPr>
        <p:txBody>
          <a:bodyPr>
            <a:normAutofit fontScale="47500" lnSpcReduction="20000"/>
          </a:bodyPr>
          <a:lstStyle/>
          <a:p>
            <a:r>
              <a:rPr lang="th-TH" dirty="0" smtClean="0"/>
              <a:t>   </a:t>
            </a:r>
            <a:r>
              <a:rPr lang="th-TH" sz="6700" dirty="0" smtClean="0"/>
              <a:t> มีความเชื่อกันว่า</a:t>
            </a:r>
            <a:r>
              <a:rPr lang="th-TH" sz="6700" b="1" dirty="0" smtClean="0"/>
              <a:t> "จะทำให้ดำเนินชีวิตราบรื่นเป็นสุขสมบูรณ์</a:t>
            </a:r>
            <a:endParaRPr lang="th-TH" sz="6700" dirty="0"/>
          </a:p>
        </p:txBody>
      </p:sp>
      <p:pic>
        <p:nvPicPr>
          <p:cNvPr id="4" name="รูปภาพ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71744"/>
            <a:ext cx="6357982" cy="409574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ต้นจำปา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785818"/>
          </a:xfrm>
        </p:spPr>
        <p:txBody>
          <a:bodyPr>
            <a:noAutofit/>
          </a:bodyPr>
          <a:lstStyle/>
          <a:p>
            <a:r>
              <a:rPr lang="th-TH" sz="800" dirty="0" smtClean="0"/>
              <a:t>     </a:t>
            </a:r>
            <a:r>
              <a:rPr lang="th-TH" sz="3600" dirty="0" smtClean="0"/>
              <a:t>ถือเป็นต้นไม้มงคลที่จะ </a:t>
            </a:r>
            <a:r>
              <a:rPr lang="th-TH" sz="3600" b="1" dirty="0" smtClean="0"/>
              <a:t>"นำโชค และเหมาะสมกับคนเกิดวันอาทิตย์อย่างยิ่ง</a:t>
            </a:r>
            <a:endParaRPr lang="th-TH" sz="3600" dirty="0"/>
          </a:p>
        </p:txBody>
      </p:sp>
      <p:pic>
        <p:nvPicPr>
          <p:cNvPr id="4" name="รูปภาพ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428868"/>
            <a:ext cx="6182721" cy="42291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ต้นชบา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962328"/>
          </a:xfrm>
        </p:spPr>
        <p:txBody>
          <a:bodyPr>
            <a:noAutofit/>
          </a:bodyPr>
          <a:lstStyle/>
          <a:p>
            <a:r>
              <a:rPr lang="th-TH" sz="3200" dirty="0" smtClean="0"/>
              <a:t>      ถือเป็นต้นไม้มงคลด้วยความ</a:t>
            </a:r>
            <a:r>
              <a:rPr lang="th-TH" sz="3200" dirty="0" err="1" smtClean="0"/>
              <a:t>เชื่ออ</a:t>
            </a:r>
            <a:r>
              <a:rPr lang="th-TH" sz="3200" dirty="0" smtClean="0"/>
              <a:t>ว่า </a:t>
            </a:r>
            <a:r>
              <a:rPr lang="th-TH" sz="3200" b="1" dirty="0" smtClean="0"/>
              <a:t>"ให้คุณด้านการงานเจริญก้าวหน้าไร้ปัญหาและอุปสรรค</a:t>
            </a:r>
            <a:endParaRPr lang="th-TH" sz="3200" dirty="0" smtClean="0"/>
          </a:p>
        </p:txBody>
      </p:sp>
      <p:pic>
        <p:nvPicPr>
          <p:cNvPr id="4" name="รูปภาพ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714620"/>
            <a:ext cx="5715040" cy="38576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ต้นราชพฤกษ์หรือคูน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76642"/>
          </a:xfrm>
        </p:spPr>
        <p:txBody>
          <a:bodyPr>
            <a:noAutofit/>
          </a:bodyPr>
          <a:lstStyle/>
          <a:p>
            <a:r>
              <a:rPr lang="th-TH" sz="3200" dirty="0" smtClean="0"/>
              <a:t>       เป็นต้นไม้มงคลด้วยดอกที่เป็นพวงระย้าสวยงาม และมีดอกสีเหลืองตัดกับสีของท้องฟ้าในฤดูร้อน จะทำให้บ้านดูสดใสและยังมีความเป็นมงคลทางด้าน </a:t>
            </a:r>
            <a:r>
              <a:rPr lang="th-TH" sz="3200" b="1" dirty="0" smtClean="0"/>
              <a:t>"ช่วยให้มีเกียรติและมีศักดิ์ศรี</a:t>
            </a:r>
            <a:endParaRPr lang="th-TH" sz="3200" dirty="0"/>
          </a:p>
        </p:txBody>
      </p:sp>
      <p:pic>
        <p:nvPicPr>
          <p:cNvPr id="4" name="รูปภาพ 3" descr="1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214728"/>
            <a:ext cx="5572164" cy="36432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900" dirty="0" smtClean="0"/>
              <a:t>ต้นโป๊ยเซียน</a:t>
            </a:r>
            <a:r>
              <a:rPr lang="th-TH" b="0" dirty="0" smtClean="0"/>
              <a:t> </a:t>
            </a:r>
            <a:endParaRPr lang="th-TH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9518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      </a:t>
            </a:r>
            <a:r>
              <a:rPr lang="th-TH" sz="3500" dirty="0" smtClean="0"/>
              <a:t>จะเป็น</a:t>
            </a:r>
            <a:r>
              <a:rPr lang="th-TH" sz="3500" dirty="0" err="1" smtClean="0"/>
              <a:t>โป้ย</a:t>
            </a:r>
            <a:r>
              <a:rPr lang="th-TH" sz="3500" dirty="0" smtClean="0"/>
              <a:t>เซียนพันธุ์ใดก็ได้ แต่จะต้องมีดอกสีเหลืองหรือสีส้ม และ</a:t>
            </a:r>
            <a:r>
              <a:rPr lang="th-TH" sz="3500" b="1" dirty="0" smtClean="0"/>
              <a:t>จะเป็นมงคลอย่างยิ่งหากเป็นสีส้มหรือสีเหลืองในดอกเดียวกัน </a:t>
            </a:r>
            <a:r>
              <a:rPr lang="th-TH" sz="3500" dirty="0" smtClean="0"/>
              <a:t>โป๊ยเซียนไม้แห่งโชคลาภจะนำโชคลาภมาให้กับผู้ปลูก</a:t>
            </a:r>
            <a:endParaRPr lang="th-TH" dirty="0"/>
          </a:p>
        </p:txBody>
      </p:sp>
      <p:pic>
        <p:nvPicPr>
          <p:cNvPr id="4" name="รูปภาพ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071810"/>
            <a:ext cx="5991225" cy="36623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ต้นเข็ม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33766"/>
          </a:xfrm>
        </p:spPr>
        <p:txBody>
          <a:bodyPr>
            <a:noAutofit/>
          </a:bodyPr>
          <a:lstStyle/>
          <a:p>
            <a:r>
              <a:rPr lang="th-TH" sz="3200" dirty="0" smtClean="0"/>
              <a:t>       เป็นต้นไม้มงคลควรปลูกต้นเข็มไว้ในบริเวณบ้านเชื่อว่า</a:t>
            </a:r>
            <a:r>
              <a:rPr lang="th-TH" sz="3200" b="1" dirty="0" smtClean="0"/>
              <a:t> "จะทำให้สมองปลอดโปร่งเกิดความคิดความอ่านที่ดี ความคิดเฉียบขาด</a:t>
            </a:r>
            <a:endParaRPr lang="th-TH" sz="3200" dirty="0"/>
          </a:p>
        </p:txBody>
      </p:sp>
      <p:pic>
        <p:nvPicPr>
          <p:cNvPr id="4" name="รูปภาพ 3" descr="16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000372"/>
            <a:ext cx="5786478" cy="36433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ต้นมะลิ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90956"/>
          </a:xfrm>
        </p:spPr>
        <p:txBody>
          <a:bodyPr>
            <a:normAutofit fontScale="25000" lnSpcReduction="20000"/>
          </a:bodyPr>
          <a:lstStyle/>
          <a:p>
            <a:r>
              <a:rPr lang="th-TH" dirty="0" smtClean="0"/>
              <a:t>      </a:t>
            </a:r>
            <a:r>
              <a:rPr lang="th-TH" sz="12800" dirty="0" smtClean="0"/>
              <a:t> เชื่อกันว่าเป็นไม้มงคลที่สูงค่าจึงนิยมใช้บูชาพระ สีขาวอันบริสุทธิ์ และกลิ่นหอมเย็นไม่ว่าจะเป็นมะละซ้อนหรือมะลิลา </a:t>
            </a:r>
            <a:r>
              <a:rPr lang="th-TH" sz="12800" b="1" dirty="0" smtClean="0"/>
              <a:t>"ส่งเสริมสร้างสิริมงคลทางด้านทำให้คนในบ้านมีความบริสุทธิ์มีความรักและความคิดถึงแก่บุคคลทั่วไป</a:t>
            </a:r>
            <a:endParaRPr lang="th-TH" dirty="0"/>
          </a:p>
        </p:txBody>
      </p:sp>
      <p:pic>
        <p:nvPicPr>
          <p:cNvPr id="4" name="รูปภาพ 3" descr="1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286124"/>
            <a:ext cx="5643602" cy="338206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000" dirty="0" smtClean="0"/>
              <a:t>กระบองเพชร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76642"/>
          </a:xfrm>
        </p:spPr>
        <p:txBody>
          <a:bodyPr>
            <a:noAutofit/>
          </a:bodyPr>
          <a:lstStyle/>
          <a:p>
            <a:r>
              <a:rPr lang="th-TH" sz="3200" dirty="0" smtClean="0"/>
              <a:t>        คนไทยนิยมปลูกกระบองเพชรไว้ในบ้าน เพราะมีความเชื่อว่า "</a:t>
            </a:r>
            <a:r>
              <a:rPr lang="th-TH" sz="3200" b="1" dirty="0" smtClean="0"/>
              <a:t>เป็นไม้มงคล จะทำให้กิจการก้าวหน้า หน้าที่การงานเลื่อนตำแหน่งเร็ว จะมีโชคลาภมาสู่คนในครอบครัว</a:t>
            </a:r>
            <a:endParaRPr lang="th-TH" sz="3200" dirty="0"/>
          </a:p>
        </p:txBody>
      </p:sp>
      <p:pic>
        <p:nvPicPr>
          <p:cNvPr id="4" name="รูปภาพ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214687"/>
            <a:ext cx="5643602" cy="35004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</a:rPr>
              <a:t>ต้นแก้ว</a:t>
            </a:r>
            <a:endParaRPr lang="th-TH" sz="3600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7472386" cy="11906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/>
              <a:t>               เป็นไม้มงคลอีกชนิดหนึ่ง ที่นิยมปลูกกันมาก เพราะดอกแก้วนั้นมักจะส่งกลิ่นหอมเย็นอย่างน่าชื่นใจ </a:t>
            </a:r>
            <a:r>
              <a:rPr lang="th-TH" sz="3200" b="1" dirty="0" smtClean="0"/>
              <a:t>"ส่งผลให้มีคนรักดั่งแก้วตาดวงใจ</a:t>
            </a:r>
            <a:endParaRPr lang="th-TH" sz="3200" dirty="0"/>
          </a:p>
        </p:txBody>
      </p:sp>
      <p:pic>
        <p:nvPicPr>
          <p:cNvPr id="31746" name="Picture 2" descr="ต้นแก้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5072098" cy="320992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8900" dirty="0" smtClean="0"/>
              <a:t>ต้นนางกวัก</a:t>
            </a:r>
            <a:r>
              <a:rPr lang="th-TH" dirty="0" smtClean="0"/>
              <a:t> 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9518"/>
          </a:xfrm>
        </p:spPr>
        <p:txBody>
          <a:bodyPr>
            <a:noAutofit/>
          </a:bodyPr>
          <a:lstStyle/>
          <a:p>
            <a:r>
              <a:rPr lang="th-TH" sz="3200" dirty="0" smtClean="0"/>
              <a:t>       เชื่อกันว่าหากบ้านใดที่ปลูกต้นนี้</a:t>
            </a:r>
            <a:r>
              <a:rPr lang="th-TH" sz="3200" b="1" dirty="0" smtClean="0"/>
              <a:t> "จะเหมือนมีนางกวัก มากวักเงิน กวักทอง กวักสิ่งดีดี เข้าสู่บ้าน ทำให้เงินทองไหลมาเทมา โชคลาภไม่ขาดสาย ค้าขายดี มีกำไรมากยิ่งขึ้น</a:t>
            </a:r>
            <a:endParaRPr lang="th-TH" sz="3200" dirty="0"/>
          </a:p>
        </p:txBody>
      </p:sp>
      <p:pic>
        <p:nvPicPr>
          <p:cNvPr id="4" name="รูปภาพ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154654"/>
            <a:ext cx="5786478" cy="348905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ต้นไผ่</a:t>
            </a:r>
            <a:r>
              <a:rPr lang="th-TH" sz="8000" b="0" dirty="0" smtClean="0"/>
              <a:t> </a:t>
            </a:r>
            <a:endParaRPr lang="th-TH" sz="8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9518"/>
          </a:xfrm>
        </p:spPr>
        <p:txBody>
          <a:bodyPr>
            <a:normAutofit fontScale="32500" lnSpcReduction="20000"/>
          </a:bodyPr>
          <a:lstStyle/>
          <a:p>
            <a:r>
              <a:rPr lang="th-TH" dirty="0" smtClean="0"/>
              <a:t>        </a:t>
            </a:r>
            <a:r>
              <a:rPr lang="th-TH" sz="9800" dirty="0" smtClean="0"/>
              <a:t>เป็นต้นไม้มงคลที่มีความเชื่อว่า "</a:t>
            </a:r>
            <a:r>
              <a:rPr lang="th-TH" sz="9800" b="1" dirty="0" smtClean="0"/>
              <a:t>กอไผ่จะทำให้คนในครอบครัวเกิดความปรองดอง สามัคคี ไม่แตกแตก รักใคร่กัน"</a:t>
            </a:r>
            <a:r>
              <a:rPr lang="th-TH" sz="9800" dirty="0" smtClean="0"/>
              <a:t> และไผ่ยังเป็นต้นไม้ ที่อ่อนตามลม จะทำให้เป็นคนอ่อนน้อมถ่อมตน</a:t>
            </a:r>
            <a:endParaRPr lang="th-TH" dirty="0"/>
          </a:p>
        </p:txBody>
      </p:sp>
      <p:pic>
        <p:nvPicPr>
          <p:cNvPr id="4" name="รูปภาพ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071810"/>
            <a:ext cx="5429288" cy="36385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</a:rPr>
              <a:t>ต้นโกศล</a:t>
            </a:r>
            <a:endParaRPr lang="th-TH" sz="8000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7615262" cy="18335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/>
              <a:t>            ต้นไม้มงคล ชื่อนั้นพ้องกับคำว่า </a:t>
            </a:r>
            <a:r>
              <a:rPr lang="th-TH" sz="3200" b="1" dirty="0" smtClean="0"/>
              <a:t>กุศล</a:t>
            </a:r>
            <a:r>
              <a:rPr lang="th-TH" sz="3200" dirty="0" smtClean="0"/>
              <a:t> จึงเชื่อว่า</a:t>
            </a:r>
            <a:r>
              <a:rPr lang="th-TH" sz="3200" b="1" dirty="0" smtClean="0"/>
              <a:t> คือการสร้างบุญ</a:t>
            </a:r>
            <a:r>
              <a:rPr lang="th-TH" sz="3200" dirty="0" smtClean="0"/>
              <a:t> คุณงามความดีช่วยคุ้มครองให้อยู่เย็นเป็นสุข </a:t>
            </a:r>
            <a:r>
              <a:rPr lang="th-TH" sz="3200" b="1" dirty="0" smtClean="0"/>
              <a:t>โกศล</a:t>
            </a:r>
            <a:r>
              <a:rPr lang="th-TH" sz="3200" dirty="0" smtClean="0"/>
              <a:t> เป็นไม้ยืนต้นที่ได้รับความนิยมมาก เนื่องจากสีสันสวยสดของใบ และคุณสมบัติที่ช่วย</a:t>
            </a:r>
            <a:r>
              <a:rPr lang="th-TH" sz="3200" b="1" dirty="0" smtClean="0"/>
              <a:t> "เสริมความเป็นสิริมงคลให้กับบ้านอีกด้วย</a:t>
            </a:r>
            <a:endParaRPr lang="th-TH" sz="3200" dirty="0"/>
          </a:p>
        </p:txBody>
      </p:sp>
      <p:pic>
        <p:nvPicPr>
          <p:cNvPr id="30722" name="Picture 2" descr="ต้นโกศ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5072098" cy="30175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8900" dirty="0" smtClean="0"/>
              <a:t>ต้น</a:t>
            </a:r>
            <a:r>
              <a:rPr lang="th-TH" sz="8900" dirty="0" err="1" smtClean="0"/>
              <a:t>กวนอิม</a:t>
            </a:r>
            <a:endParaRPr lang="th-TH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142844" y="1357298"/>
            <a:ext cx="7929618" cy="5500702"/>
          </a:xfrm>
        </p:spPr>
        <p:txBody>
          <a:bodyPr>
            <a:normAutofit/>
          </a:bodyPr>
          <a:lstStyle/>
          <a:p>
            <a:r>
              <a:rPr lang="th-TH" sz="3200" dirty="0" smtClean="0"/>
              <a:t>            </a:t>
            </a:r>
            <a:r>
              <a:rPr lang="th-TH" sz="3600" dirty="0" smtClean="0"/>
              <a:t>เป็นไม้ยืนต้นที่มีชื่อใกล้เคียงกับเทพเจ้าของชาวจีน และชาวไทยให้ความเคารพบูชากันทั่วไป เชื่อกันว่าต้น</a:t>
            </a:r>
            <a:r>
              <a:rPr lang="th-TH" sz="3600" dirty="0" err="1" smtClean="0"/>
              <a:t>กวนอิม</a:t>
            </a:r>
            <a:r>
              <a:rPr lang="th-TH" sz="3600" dirty="0" smtClean="0"/>
              <a:t>เงิน</a:t>
            </a:r>
            <a:r>
              <a:rPr lang="th-TH" sz="3600" dirty="0" err="1" smtClean="0"/>
              <a:t>กวนอิ</a:t>
            </a:r>
            <a:r>
              <a:rPr lang="th-TH" sz="3600" dirty="0" smtClean="0"/>
              <a:t>ม</a:t>
            </a:r>
            <a:r>
              <a:rPr lang="th-TH" sz="3600" dirty="0" smtClean="0">
                <a:hlinkClick r:id="rId2" tooltip="ทอง"/>
              </a:rPr>
              <a:t>ทอง</a:t>
            </a:r>
            <a:r>
              <a:rPr lang="th-TH" sz="3600" dirty="0" smtClean="0"/>
              <a:t>นั้น เป็นต้นไม้ศักดิ์สิทธิ์เพราะคนโบราณมักจะใช้ต้นไม้ทั้งสองชนิดนี้ มาประกอบในพิธีบูชาเทพเจ้าเชื่อกันว่า</a:t>
            </a:r>
            <a:r>
              <a:rPr lang="th-TH" sz="3600" b="1" dirty="0" smtClean="0"/>
              <a:t> "เมื่อปลูก</a:t>
            </a:r>
            <a:r>
              <a:rPr lang="th-TH" sz="3600" b="1" dirty="0" err="1" smtClean="0"/>
              <a:t>กวนอิม</a:t>
            </a:r>
            <a:r>
              <a:rPr lang="th-TH" sz="3600" b="1" dirty="0" smtClean="0"/>
              <a:t>ในบ้านจะเกิดเป็นสิริมงคล นำผลให้มีฐานะดี เกิดความร่ำรวย</a:t>
            </a:r>
            <a:endParaRPr lang="th-TH" sz="3200" dirty="0"/>
          </a:p>
        </p:txBody>
      </p:sp>
      <p:pic>
        <p:nvPicPr>
          <p:cNvPr id="4" name="รูปภาพ 3" descr="+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214818"/>
            <a:ext cx="4714908" cy="242889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10700" dirty="0" smtClean="0"/>
              <a:t>ต้นกระดังงา</a:t>
            </a:r>
            <a:r>
              <a:rPr lang="th-TH" sz="4000" b="0" dirty="0" smtClean="0"/>
              <a:t> </a:t>
            </a:r>
            <a:endParaRPr lang="th-TH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14282" y="1609416"/>
            <a:ext cx="7858180" cy="1390956"/>
          </a:xfrm>
        </p:spPr>
        <p:txBody>
          <a:bodyPr>
            <a:normAutofit fontScale="25000" lnSpcReduction="20000"/>
          </a:bodyPr>
          <a:lstStyle/>
          <a:p>
            <a:r>
              <a:rPr lang="th-TH" dirty="0" smtClean="0"/>
              <a:t> </a:t>
            </a:r>
            <a:r>
              <a:rPr lang="th-TH" sz="12800" dirty="0" smtClean="0"/>
              <a:t>        นิยมปลูกกันด้วยชื่อที่เป็นมงคล คนโบราณเชื่อกันว่าการปลูกต้นกระดังงา </a:t>
            </a:r>
            <a:r>
              <a:rPr lang="th-TH" sz="12800" b="1" dirty="0" smtClean="0"/>
              <a:t>"ทำให้คนในบ้านมีชื่อเสียงโด่งดัง เป็นที่นับหน้าถือตา มีเงินทองลาภยศ"</a:t>
            </a:r>
            <a:r>
              <a:rPr lang="th-TH" sz="12800" dirty="0" smtClean="0"/>
              <a:t> ควรปลูกต้นกระดังงา ทางทิศตะวันออกของตัวบ้าน เพื่อเพิ่มความเป็นสิริมงคล แก่ตัวบ้านและครอบครัวที่อาศัย</a:t>
            </a:r>
            <a:endParaRPr lang="th-TH" dirty="0"/>
          </a:p>
        </p:txBody>
      </p:sp>
      <p:pic>
        <p:nvPicPr>
          <p:cNvPr id="4" name="รูปภาพ 3" descr="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286124"/>
            <a:ext cx="5643602" cy="33575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285884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ต้นมะยม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962328"/>
          </a:xfrm>
        </p:spPr>
        <p:txBody>
          <a:bodyPr>
            <a:normAutofit fontScale="25000" lnSpcReduction="20000"/>
          </a:bodyPr>
          <a:lstStyle/>
          <a:p>
            <a:r>
              <a:rPr lang="th-TH" dirty="0" smtClean="0"/>
              <a:t>     </a:t>
            </a:r>
            <a:r>
              <a:rPr lang="th-TH" sz="12800" dirty="0" smtClean="0"/>
              <a:t>เป็นต้นไม้มงคลอีกชนิดหนึ่งที่คนไทยนิยมปลูกกันมาก โดยเฉพาะการปลูกที่หน้าบ้านด้วยความเชื่อที่ว่า "</a:t>
            </a:r>
            <a:r>
              <a:rPr lang="th-TH" sz="12800" b="1" dirty="0" smtClean="0"/>
              <a:t>จะทำให้คนนิยมชมชอบ ไม่มีคนคิดร้ายหรือเป็นศัตรู</a:t>
            </a:r>
            <a:endParaRPr lang="th-TH" dirty="0"/>
          </a:p>
        </p:txBody>
      </p:sp>
      <p:pic>
        <p:nvPicPr>
          <p:cNvPr id="4" name="รูปภาพ 3" descr="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928934"/>
            <a:ext cx="5500726" cy="354805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ต้นบานไม่รู้โรย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962328"/>
          </a:xfrm>
        </p:spPr>
        <p:txBody>
          <a:bodyPr>
            <a:noAutofit/>
          </a:bodyPr>
          <a:lstStyle/>
          <a:p>
            <a:r>
              <a:rPr lang="th-TH" sz="3200" dirty="0" smtClean="0"/>
              <a:t>      ถือเป็นไม้ดอกที่ชื่อเป็นมงคลนามอยู่แล้วว่า</a:t>
            </a:r>
            <a:r>
              <a:rPr lang="th-TH" sz="3200" b="1" dirty="0" smtClean="0"/>
              <a:t> บานไม่รู้โรย</a:t>
            </a:r>
            <a:r>
              <a:rPr lang="th-TH" sz="3200" dirty="0" smtClean="0"/>
              <a:t> จะช่วยเสริม "</a:t>
            </a:r>
            <a:r>
              <a:rPr lang="th-TH" sz="3200" b="1" dirty="0" smtClean="0"/>
              <a:t>ด้านความรักของผู้อยู่อาศัยและคู่รักให้ผูกพันมั่นคงต่อกัน</a:t>
            </a:r>
            <a:endParaRPr lang="th-TH" sz="3200" dirty="0"/>
          </a:p>
        </p:txBody>
      </p:sp>
      <p:pic>
        <p:nvPicPr>
          <p:cNvPr id="4" name="รูปภาพ 3" descr="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286124"/>
            <a:ext cx="6000792" cy="3429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ต้นดาวเรือง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962328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      </a:t>
            </a:r>
            <a:r>
              <a:rPr lang="th-TH" sz="3500" dirty="0" smtClean="0"/>
              <a:t> เป็นดอกไม้มงคล ที่นิยมปลูกกันมากด้วยชื่อที่เป็นมงคลและสีเหลืองดั่งทอง "</a:t>
            </a:r>
            <a:r>
              <a:rPr lang="th-TH" sz="3500" b="1" dirty="0" smtClean="0"/>
              <a:t>เสริมให้ชีวิตเจริญก้าวหน้า มีเงินมีทอง</a:t>
            </a:r>
            <a:endParaRPr lang="th-TH" dirty="0"/>
          </a:p>
        </p:txBody>
      </p:sp>
      <p:pic>
        <p:nvPicPr>
          <p:cNvPr id="4" name="รูปภาพ 3" descr="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496"/>
            <a:ext cx="5786478" cy="380407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ต้นวาสนา</a:t>
            </a:r>
            <a:endParaRPr lang="th-TH" sz="8000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9518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       </a:t>
            </a:r>
            <a:r>
              <a:rPr lang="th-TH" sz="3500" dirty="0" smtClean="0"/>
              <a:t>ด้วยความเชื่อว่า</a:t>
            </a:r>
            <a:r>
              <a:rPr lang="th-TH" sz="3500" b="1" dirty="0" smtClean="0"/>
              <a:t> "ทำให้ผู้ปลูกมีโชคและวาสนาที่ดี เกิดความสุข สมหวัง" </a:t>
            </a:r>
            <a:r>
              <a:rPr lang="th-TH" sz="3500" dirty="0" smtClean="0"/>
              <a:t>ถือเป็นไม้เสี่ยงทายถ้าสามารถปลูกได้สวยงามและออกดอก จะทำให้มีโชคลาภ ปรารถนาสิ่งใดก็จะได้ดังหวัง</a:t>
            </a:r>
            <a:endParaRPr lang="th-TH" dirty="0" smtClean="0"/>
          </a:p>
          <a:p>
            <a:endParaRPr lang="th-TH" dirty="0"/>
          </a:p>
        </p:txBody>
      </p:sp>
      <p:pic>
        <p:nvPicPr>
          <p:cNvPr id="4" name="รูปภาพ 3" descr="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71810"/>
            <a:ext cx="5072098" cy="35897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ุดมสมบูรณ์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อุดมสมบูรณ์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อุดมสมบูรณ์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</TotalTime>
  <Words>442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IrisUPC</vt:lpstr>
      <vt:lpstr>Trebuchet MS</vt:lpstr>
      <vt:lpstr>Wingdings</vt:lpstr>
      <vt:lpstr>Wingdings 2</vt:lpstr>
      <vt:lpstr>อุดมสมบูรณ์</vt:lpstr>
      <vt:lpstr>ไม้มงคล</vt:lpstr>
      <vt:lpstr>ต้นแก้ว</vt:lpstr>
      <vt:lpstr>ต้นโกศล</vt:lpstr>
      <vt:lpstr>ต้นกวนอิม</vt:lpstr>
      <vt:lpstr>ต้นกระดังงา </vt:lpstr>
      <vt:lpstr>ต้นมะยม</vt:lpstr>
      <vt:lpstr>ต้นบานไม่รู้โรย</vt:lpstr>
      <vt:lpstr>ต้นดาวเรือง</vt:lpstr>
      <vt:lpstr>ต้นวาสนา</vt:lpstr>
      <vt:lpstr>ต้นกล้วยไม้ </vt:lpstr>
      <vt:lpstr>ต้นพุด</vt:lpstr>
      <vt:lpstr>ต้นพญายอ </vt:lpstr>
      <vt:lpstr>ต้นจำปา</vt:lpstr>
      <vt:lpstr>ต้นชบา</vt:lpstr>
      <vt:lpstr>ต้นราชพฤกษ์หรือคูน</vt:lpstr>
      <vt:lpstr>ต้นโป๊ยเซียน </vt:lpstr>
      <vt:lpstr>ต้นเข็ม</vt:lpstr>
      <vt:lpstr>ต้นมะลิ</vt:lpstr>
      <vt:lpstr>กระบองเพชร</vt:lpstr>
      <vt:lpstr>ต้นนางกวัก </vt:lpstr>
      <vt:lpstr>ต้นไผ่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ไม้มงคล</dc:title>
  <dc:creator>Studen</dc:creator>
  <cp:lastModifiedBy>advice075</cp:lastModifiedBy>
  <cp:revision>19</cp:revision>
  <dcterms:created xsi:type="dcterms:W3CDTF">2015-02-04T01:43:41Z</dcterms:created>
  <dcterms:modified xsi:type="dcterms:W3CDTF">2016-03-16T08:54:31Z</dcterms:modified>
</cp:coreProperties>
</file>